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8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97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7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1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6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77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26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1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7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8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509A250-FF31-4206-8172-F9D3106AACB1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42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6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shistory.com/extra%20pages/A_Learners_Guide_to_the_Cambridge_Research_Repor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252624-stage2_critique-sheet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cat.org/" TargetMode="External"/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../../Volumes/NO%20NAME/252635-stage5_primary_research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Paper 4: The Big Picture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Christina Bretoi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53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keep up with your logs</a:t>
            </a:r>
          </a:p>
          <a:p>
            <a:pPr lvl="1"/>
            <a:r>
              <a:rPr lang="en-US" dirty="0" smtClean="0"/>
              <a:t>You will regret it</a:t>
            </a:r>
          </a:p>
          <a:p>
            <a:r>
              <a:rPr lang="en-US" dirty="0" smtClean="0"/>
              <a:t>Talk about anything and everything that has to do with your paper</a:t>
            </a:r>
          </a:p>
          <a:p>
            <a:r>
              <a:rPr lang="en-US" dirty="0" smtClean="0"/>
              <a:t>When writing your logs, ask some of these questions:</a:t>
            </a:r>
          </a:p>
          <a:p>
            <a:pPr lvl="1"/>
            <a:r>
              <a:rPr lang="en-US" dirty="0" smtClean="0"/>
              <a:t>How does the research make you feel?</a:t>
            </a:r>
          </a:p>
          <a:p>
            <a:pPr lvl="1"/>
            <a:r>
              <a:rPr lang="en-US" dirty="0" smtClean="0"/>
              <a:t>What quote helps you further your research?</a:t>
            </a:r>
          </a:p>
          <a:p>
            <a:pPr lvl="1"/>
            <a:r>
              <a:rPr lang="en-US" dirty="0" smtClean="0"/>
              <a:t>How does this quote make you feel? </a:t>
            </a:r>
          </a:p>
        </p:txBody>
      </p:sp>
    </p:spTree>
    <p:extLst>
      <p:ext uri="{BB962C8B-B14F-4D97-AF65-F5344CB8AC3E}">
        <p14:creationId xmlns:p14="http://schemas.microsoft.com/office/powerpoint/2010/main" val="21910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up with logs</a:t>
            </a:r>
          </a:p>
          <a:p>
            <a:r>
              <a:rPr lang="en-US" dirty="0" smtClean="0"/>
              <a:t>DON’T PROCRASTINATE</a:t>
            </a:r>
          </a:p>
          <a:p>
            <a:r>
              <a:rPr lang="en-US" dirty="0" smtClean="0"/>
              <a:t>Actually plan out your essay</a:t>
            </a:r>
          </a:p>
          <a:p>
            <a:r>
              <a:rPr lang="en-US" dirty="0" smtClean="0"/>
              <a:t>Find an essay buddy (someone that you trust to be honest with you) to throw ideas back and forth for each others essay</a:t>
            </a:r>
          </a:p>
          <a:p>
            <a:r>
              <a:rPr lang="en-US" dirty="0" smtClean="0"/>
              <a:t>LOOK AT THE LEARNERS GUIDE</a:t>
            </a:r>
          </a:p>
          <a:p>
            <a:r>
              <a:rPr lang="en-US" dirty="0" smtClean="0"/>
              <a:t>Use the instructor for help when you can!!!!!!!!</a:t>
            </a:r>
          </a:p>
          <a:p>
            <a:r>
              <a:rPr lang="en-US" dirty="0" smtClean="0"/>
              <a:t>Don’t be afraid to write more than one draft. There is always something to fix.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90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178" y="2203268"/>
            <a:ext cx="7863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information came from the AICE Learners Guide which can be found on the AICE website or Dr. Crihfield’s website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7074" y="3309257"/>
            <a:ext cx="4615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http://www.shshistory.com/extra%20pages/A_Learners_Guide_to_the_Cambridge_Research_Report.pdf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0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Your Topic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167" y="1636289"/>
            <a:ext cx="10353762" cy="4058751"/>
          </a:xfrm>
        </p:spPr>
        <p:txBody>
          <a:bodyPr/>
          <a:lstStyle/>
          <a:p>
            <a:pPr marL="36900" indent="0" algn="ctr"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Find something that interests YOU</a:t>
            </a:r>
          </a:p>
          <a:p>
            <a:pPr marL="36900" indent="0" algn="ctr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36900" indent="0">
              <a:buNone/>
            </a:pPr>
            <a:r>
              <a:rPr lang="en-US" dirty="0" smtClean="0"/>
              <a:t>Questions you should ask yourself when coming up with a topic. </a:t>
            </a:r>
          </a:p>
          <a:p>
            <a:r>
              <a:rPr lang="en-US" dirty="0" smtClean="0"/>
              <a:t>Does it effect a lot of people?</a:t>
            </a:r>
          </a:p>
          <a:p>
            <a:r>
              <a:rPr lang="en-US" dirty="0" smtClean="0"/>
              <a:t>Can a discussion be created from your topic? </a:t>
            </a:r>
          </a:p>
          <a:p>
            <a:r>
              <a:rPr lang="en-US" dirty="0" smtClean="0"/>
              <a:t>Does it </a:t>
            </a:r>
            <a:r>
              <a:rPr lang="en-US" dirty="0"/>
              <a:t>have contrasting </a:t>
            </a:r>
            <a:r>
              <a:rPr lang="en-US" dirty="0" smtClean="0"/>
              <a:t>perspectives?</a:t>
            </a:r>
          </a:p>
          <a:p>
            <a:endParaRPr lang="en-US" dirty="0"/>
          </a:p>
          <a:p>
            <a:pPr marL="36900" indent="0">
              <a:buNone/>
            </a:pPr>
            <a:r>
              <a:rPr lang="en-US" dirty="0" smtClean="0"/>
              <a:t>Ex: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34122"/>
              </p:ext>
            </p:extLst>
          </p:nvPr>
        </p:nvGraphicFramePr>
        <p:xfrm>
          <a:off x="1335314" y="4715174"/>
          <a:ext cx="10220960" cy="13766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55932">
                  <a:extLst>
                    <a:ext uri="{9D8B030D-6E8A-4147-A177-3AD203B41FA5}">
                      <a16:colId xmlns:a16="http://schemas.microsoft.com/office/drawing/2014/main" val="2664736988"/>
                    </a:ext>
                  </a:extLst>
                </a:gridCol>
                <a:gridCol w="1288868">
                  <a:extLst>
                    <a:ext uri="{9D8B030D-6E8A-4147-A177-3AD203B41FA5}">
                      <a16:colId xmlns:a16="http://schemas.microsoft.com/office/drawing/2014/main" val="3295037511"/>
                    </a:ext>
                  </a:extLst>
                </a:gridCol>
                <a:gridCol w="2586446">
                  <a:extLst>
                    <a:ext uri="{9D8B030D-6E8A-4147-A177-3AD203B41FA5}">
                      <a16:colId xmlns:a16="http://schemas.microsoft.com/office/drawing/2014/main" val="1982487891"/>
                    </a:ext>
                  </a:extLst>
                </a:gridCol>
                <a:gridCol w="4789714">
                  <a:extLst>
                    <a:ext uri="{9D8B030D-6E8A-4147-A177-3AD203B41FA5}">
                      <a16:colId xmlns:a16="http://schemas.microsoft.com/office/drawing/2014/main" val="38563885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Global topic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Themes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 Issues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Perspectives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927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Tourism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Culture</a:t>
                      </a:r>
                    </a:p>
                    <a:p>
                      <a:r>
                        <a:rPr lang="en-US" sz="1400" dirty="0" smtClean="0"/>
                        <a:t>Economics</a:t>
                      </a:r>
                    </a:p>
                    <a:p>
                      <a:r>
                        <a:rPr lang="en-US" sz="1400" dirty="0" smtClean="0"/>
                        <a:t>Environment</a:t>
                      </a:r>
                    </a:p>
                    <a:p>
                      <a:r>
                        <a:rPr lang="en-US" sz="1400" dirty="0" smtClean="0"/>
                        <a:t>Ethics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extent to which tourist</a:t>
                      </a:r>
                    </a:p>
                    <a:p>
                      <a:r>
                        <a:rPr lang="en-US" sz="1600" dirty="0" smtClean="0"/>
                        <a:t>companies embrace ethical</a:t>
                      </a:r>
                    </a:p>
                    <a:p>
                      <a:r>
                        <a:rPr lang="en-US" sz="1600" dirty="0" smtClean="0"/>
                        <a:t>tourism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Tourist companies should be obliged to pay a local tax to help fund</a:t>
                      </a:r>
                    </a:p>
                    <a:p>
                      <a:r>
                        <a:rPr lang="en-US" sz="1200" dirty="0" smtClean="0"/>
                        <a:t>environmentally sound local projects.</a:t>
                      </a:r>
                    </a:p>
                    <a:p>
                      <a:r>
                        <a:rPr lang="en-US" sz="1200" dirty="0" smtClean="0"/>
                        <a:t>OR</a:t>
                      </a:r>
                    </a:p>
                    <a:p>
                      <a:r>
                        <a:rPr lang="en-US" sz="1200" dirty="0" smtClean="0"/>
                        <a:t>Tourist companies attract and generate wide economic benefits for a</a:t>
                      </a:r>
                    </a:p>
                    <a:p>
                      <a:r>
                        <a:rPr lang="en-US" sz="1200" dirty="0" smtClean="0"/>
                        <a:t>locality and should not be expected to pay local taxes on top of this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959246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06583" y="6212748"/>
            <a:ext cx="38056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Taken from AICE learners guide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128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Research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900" indent="0">
              <a:buNone/>
            </a:pPr>
            <a:r>
              <a:rPr lang="en-US" dirty="0" smtClean="0"/>
              <a:t>Questions to ask yourself while coming up with questions:</a:t>
            </a:r>
          </a:p>
          <a:p>
            <a:r>
              <a:rPr lang="en-US" dirty="0" smtClean="0"/>
              <a:t>Is the questions exploratory of different aspects of your topic?</a:t>
            </a:r>
          </a:p>
          <a:p>
            <a:r>
              <a:rPr lang="en-US" dirty="0" smtClean="0"/>
              <a:t>Are there different opinions and arguments that can be discussed from your question?</a:t>
            </a:r>
          </a:p>
          <a:p>
            <a:r>
              <a:rPr lang="en-US" dirty="0" smtClean="0"/>
              <a:t>Does the question pose an obvious problem?</a:t>
            </a:r>
          </a:p>
          <a:p>
            <a:pPr marL="36900" indent="0">
              <a:buNone/>
            </a:pPr>
            <a:r>
              <a:rPr lang="en-US" dirty="0" smtClean="0"/>
              <a:t>Avoid these phrases:</a:t>
            </a:r>
          </a:p>
          <a:p>
            <a:r>
              <a:rPr lang="en-US" dirty="0" smtClean="0"/>
              <a:t>‘what’ ‘why’ or ‘explain’</a:t>
            </a:r>
          </a:p>
          <a:p>
            <a:pPr marL="36900" indent="0">
              <a:buNone/>
            </a:pPr>
            <a:r>
              <a:rPr lang="en-US" dirty="0" smtClean="0"/>
              <a:t>Use these phrases:</a:t>
            </a:r>
          </a:p>
          <a:p>
            <a:pPr marL="36900" indent="0">
              <a:buNone/>
            </a:pPr>
            <a:r>
              <a:rPr lang="en-US" dirty="0" smtClean="0"/>
              <a:t>‘To what extent’ ‘How far’ or ‘should’</a:t>
            </a:r>
          </a:p>
          <a:p>
            <a:pPr marL="36900" indent="0">
              <a:buNone/>
            </a:pPr>
            <a:r>
              <a:rPr lang="en-US" dirty="0" smtClean="0">
                <a:hlinkClick r:id="rId2" action="ppaction://hlinkfile"/>
              </a:rPr>
              <a:t>252624-stage2_critique-sheet.docx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9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679" y="877606"/>
            <a:ext cx="7729728" cy="1188720"/>
          </a:xfrm>
        </p:spPr>
        <p:txBody>
          <a:bodyPr>
            <a:noAutofit/>
          </a:bodyPr>
          <a:lstStyle/>
          <a:p>
            <a:r>
              <a:rPr lang="en-US" sz="2000" dirty="0" smtClean="0"/>
              <a:t>The Considerations Of The Research </a:t>
            </a:r>
            <a:r>
              <a:rPr lang="en-US" sz="2000" dirty="0"/>
              <a:t>Design </a:t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1800" dirty="0"/>
              <a:t>‘If we knew what it was we were doing, it would</a:t>
            </a:r>
            <a:br>
              <a:rPr lang="en-US" sz="1800" dirty="0"/>
            </a:br>
            <a:r>
              <a:rPr lang="en-US" sz="1800" dirty="0"/>
              <a:t>not be called research, would it</a:t>
            </a:r>
            <a:r>
              <a:rPr lang="en-US" sz="1800" dirty="0" smtClean="0"/>
              <a:t>?’ – Albert Einstein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120" y="2289799"/>
            <a:ext cx="10353762" cy="405875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Make sure you evaluate your available resources</a:t>
            </a:r>
          </a:p>
          <a:p>
            <a:pPr lvl="1"/>
            <a:r>
              <a:rPr lang="en-US" dirty="0" smtClean="0"/>
              <a:t>Books</a:t>
            </a:r>
            <a:endParaRPr lang="en-US" dirty="0"/>
          </a:p>
          <a:p>
            <a:pPr lvl="2"/>
            <a:r>
              <a:rPr lang="en-US" dirty="0"/>
              <a:t>Library </a:t>
            </a:r>
          </a:p>
          <a:p>
            <a:pPr lvl="1"/>
            <a:r>
              <a:rPr lang="en-US" dirty="0"/>
              <a:t>Websites</a:t>
            </a:r>
          </a:p>
          <a:p>
            <a:pPr lvl="2"/>
            <a:r>
              <a:rPr lang="en-US" dirty="0"/>
              <a:t>Computer with internet </a:t>
            </a:r>
          </a:p>
          <a:p>
            <a:pPr lvl="1"/>
            <a:r>
              <a:rPr lang="en-US" dirty="0"/>
              <a:t>Magazines </a:t>
            </a:r>
          </a:p>
          <a:p>
            <a:pPr lvl="2"/>
            <a:r>
              <a:rPr lang="en-US" dirty="0"/>
              <a:t>Magazines from home, bookstore</a:t>
            </a:r>
          </a:p>
          <a:p>
            <a:pPr lvl="1"/>
            <a:r>
              <a:rPr lang="en-US" dirty="0"/>
              <a:t>News articles</a:t>
            </a:r>
          </a:p>
          <a:p>
            <a:pPr lvl="2"/>
            <a:r>
              <a:rPr lang="en-US" dirty="0"/>
              <a:t>Newspaper, book store, online. </a:t>
            </a:r>
            <a:endParaRPr lang="en-US" dirty="0" smtClean="0"/>
          </a:p>
          <a:p>
            <a:r>
              <a:rPr lang="en-US" dirty="0" smtClean="0"/>
              <a:t>Managing your time correctly </a:t>
            </a:r>
          </a:p>
          <a:p>
            <a:r>
              <a:rPr lang="en-US" dirty="0" smtClean="0"/>
              <a:t>Do you need a budget? Books cost money!</a:t>
            </a:r>
          </a:p>
          <a:p>
            <a:r>
              <a:rPr lang="en-US" dirty="0" smtClean="0"/>
              <a:t>Be organized 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7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The Literature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869" y="2325189"/>
            <a:ext cx="10162902" cy="42149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DO NOT have to do a literature review.</a:t>
            </a:r>
          </a:p>
          <a:p>
            <a:pPr lvl="1"/>
            <a:r>
              <a:rPr lang="en-US" dirty="0" smtClean="0"/>
              <a:t>Only do one if it will help your paper and help the readers and yourself be more organized </a:t>
            </a:r>
            <a:endParaRPr lang="en-US" dirty="0"/>
          </a:p>
          <a:p>
            <a:r>
              <a:rPr lang="en-US" dirty="0" smtClean="0"/>
              <a:t>Find the books you want before hand and keep a list.</a:t>
            </a:r>
          </a:p>
          <a:p>
            <a:pPr lvl="1"/>
            <a:r>
              <a:rPr lang="en-US" dirty="0" smtClean="0"/>
              <a:t>It will be hard to find and get a copy of every single book on your list. Do NOT get discouraged. </a:t>
            </a:r>
            <a:r>
              <a:rPr lang="en-US" dirty="0" smtClean="0"/>
              <a:t>Say </a:t>
            </a:r>
            <a:r>
              <a:rPr lang="en-US" dirty="0" smtClean="0"/>
              <a:t>good bye to that book and find another one. </a:t>
            </a:r>
          </a:p>
          <a:p>
            <a:r>
              <a:rPr lang="en-US" dirty="0" smtClean="0"/>
              <a:t>USE GOOGLE SCHOLARS!!!!!!!!!!!!!!!!!!!!!!!</a:t>
            </a:r>
          </a:p>
          <a:p>
            <a:pPr lvl="1"/>
            <a:r>
              <a:rPr lang="en-US" dirty="0" smtClean="0">
                <a:hlinkClick r:id="rId2"/>
              </a:rPr>
              <a:t>https://scholar.google.com/</a:t>
            </a:r>
            <a:endParaRPr lang="en-US" dirty="0" smtClean="0"/>
          </a:p>
          <a:p>
            <a:r>
              <a:rPr lang="en-US" dirty="0" smtClean="0"/>
              <a:t>USE WORLDCAT</a:t>
            </a:r>
          </a:p>
          <a:p>
            <a:pPr lvl="1"/>
            <a:r>
              <a:rPr lang="en-US" dirty="0" smtClean="0">
                <a:hlinkClick r:id="rId3"/>
              </a:rPr>
              <a:t>http://www.worldcat.org/</a:t>
            </a:r>
            <a:endParaRPr lang="en-US" dirty="0" smtClean="0"/>
          </a:p>
          <a:p>
            <a:r>
              <a:rPr lang="en-US" dirty="0" smtClean="0"/>
              <a:t>If you are using primary data you might want a literature review. However if you are using primarily desk research, then you are already writing a literature review</a:t>
            </a:r>
          </a:p>
          <a:p>
            <a:r>
              <a:rPr lang="en-US" dirty="0" smtClean="0"/>
              <a:t>When writing a literature review refer to AICE’s learners guide. PLEASE</a:t>
            </a:r>
          </a:p>
        </p:txBody>
      </p:sp>
    </p:spTree>
    <p:extLst>
      <p:ext uri="{BB962C8B-B14F-4D97-AF65-F5344CB8AC3E}">
        <p14:creationId xmlns:p14="http://schemas.microsoft.com/office/powerpoint/2010/main" val="3412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Selecting Your Methods </a:t>
            </a:r>
            <a:br>
              <a:rPr lang="en-US" dirty="0" smtClean="0"/>
            </a:br>
            <a:r>
              <a:rPr lang="en-US" sz="2700" dirty="0" smtClean="0"/>
              <a:t>Is it valid and reliable?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19" y="2307771"/>
            <a:ext cx="10345783" cy="4101737"/>
          </a:xfrm>
        </p:spPr>
        <p:txBody>
          <a:bodyPr>
            <a:normAutofit/>
          </a:bodyPr>
          <a:lstStyle/>
          <a:p>
            <a:r>
              <a:rPr lang="en-US" dirty="0" smtClean="0"/>
              <a:t>You have the power to choose a method that works best for you while doing your research.</a:t>
            </a:r>
            <a:endParaRPr lang="en-US" dirty="0"/>
          </a:p>
          <a:p>
            <a:r>
              <a:rPr lang="en-US" dirty="0"/>
              <a:t>Quantitative </a:t>
            </a:r>
            <a:r>
              <a:rPr lang="en-US" dirty="0" smtClean="0"/>
              <a:t>Questions</a:t>
            </a:r>
            <a:endParaRPr lang="en-US" dirty="0"/>
          </a:p>
          <a:p>
            <a:pPr lvl="1"/>
            <a:r>
              <a:rPr lang="en-US" dirty="0"/>
              <a:t>’How much?’ or ‘How often?’</a:t>
            </a:r>
          </a:p>
          <a:p>
            <a:pPr lvl="1"/>
            <a:r>
              <a:rPr lang="en-US" dirty="0"/>
              <a:t>Your research needs to be based more on something that gives you these numbers so you would need quantitative data</a:t>
            </a:r>
          </a:p>
          <a:p>
            <a:pPr lvl="1"/>
            <a:r>
              <a:rPr lang="en-US" dirty="0"/>
              <a:t>You can find most of your numbers doing desk </a:t>
            </a:r>
            <a:r>
              <a:rPr lang="en-US" dirty="0" smtClean="0"/>
              <a:t>research</a:t>
            </a:r>
          </a:p>
          <a:p>
            <a:pPr marL="322650" lvl="1" indent="-285750"/>
            <a:r>
              <a:rPr lang="en-US" dirty="0" smtClean="0"/>
              <a:t>Qualitative Questions</a:t>
            </a:r>
          </a:p>
          <a:p>
            <a:pPr marL="648900" lvl="2" indent="-306000"/>
            <a:r>
              <a:rPr lang="en-US" dirty="0" smtClean="0"/>
              <a:t>Understanding </a:t>
            </a:r>
            <a:r>
              <a:rPr lang="en-US" dirty="0"/>
              <a:t>someone's motivations or interpretations of issues and </a:t>
            </a:r>
            <a:r>
              <a:rPr lang="en-US" dirty="0" smtClean="0"/>
              <a:t>events</a:t>
            </a:r>
          </a:p>
          <a:p>
            <a:pPr marL="648900" lvl="2" indent="-306000"/>
            <a:r>
              <a:rPr lang="en-US" dirty="0" smtClean="0"/>
              <a:t>You </a:t>
            </a:r>
            <a:r>
              <a:rPr lang="en-US" dirty="0"/>
              <a:t>would need secondary sources and maybe create research of your own i.e. interviews. </a:t>
            </a:r>
          </a:p>
          <a:p>
            <a:r>
              <a:rPr lang="en-US" dirty="0" smtClean="0">
                <a:hlinkClick r:id="rId2" action="ppaction://hlinkfile"/>
              </a:rPr>
              <a:t>../../../Volumes/NO NAME/252635-stage5_primary_research.docx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1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060" y="592183"/>
            <a:ext cx="10353762" cy="970450"/>
          </a:xfrm>
        </p:spPr>
        <p:txBody>
          <a:bodyPr/>
          <a:lstStyle/>
          <a:p>
            <a:r>
              <a:rPr lang="en-US" dirty="0" smtClean="0"/>
              <a:t>The Fieldwork (Primary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446" y="1776549"/>
            <a:ext cx="10034990" cy="4879431"/>
          </a:xfrm>
        </p:spPr>
        <p:txBody>
          <a:bodyPr>
            <a:normAutofit/>
          </a:bodyPr>
          <a:lstStyle/>
          <a:p>
            <a:r>
              <a:rPr lang="en-US" dirty="0" smtClean="0"/>
              <a:t>Uses surveys, Questionnaires, Interviews and Focus Groups.</a:t>
            </a:r>
          </a:p>
          <a:p>
            <a:pPr lvl="1"/>
            <a:r>
              <a:rPr lang="en-US" dirty="0"/>
              <a:t>Using </a:t>
            </a:r>
            <a:r>
              <a:rPr lang="en-US" dirty="0" smtClean="0"/>
              <a:t>Surveys/Questionnaires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Make </a:t>
            </a:r>
            <a:r>
              <a:rPr lang="en-US" dirty="0"/>
              <a:t>sure to identify sample. Who are you </a:t>
            </a:r>
            <a:r>
              <a:rPr lang="en-US" dirty="0" smtClean="0"/>
              <a:t>targeting?</a:t>
            </a:r>
            <a:endParaRPr lang="en-US" dirty="0"/>
          </a:p>
          <a:p>
            <a:pPr lvl="1"/>
            <a:r>
              <a:rPr lang="en-US" dirty="0"/>
              <a:t>Closed questions</a:t>
            </a:r>
          </a:p>
          <a:p>
            <a:pPr lvl="1"/>
            <a:r>
              <a:rPr lang="en-US" dirty="0" smtClean="0"/>
              <a:t>Open-ended </a:t>
            </a:r>
            <a:r>
              <a:rPr lang="en-US" dirty="0" smtClean="0"/>
              <a:t>Questions</a:t>
            </a:r>
          </a:p>
          <a:p>
            <a:pPr marL="322650" lvl="1" indent="-285750"/>
            <a:r>
              <a:rPr lang="en-US" dirty="0" smtClean="0"/>
              <a:t>Interviews</a:t>
            </a:r>
            <a:r>
              <a:rPr lang="en-US" dirty="0"/>
              <a:t>:	</a:t>
            </a:r>
            <a:endParaRPr lang="en-US" dirty="0" smtClean="0"/>
          </a:p>
          <a:p>
            <a:pPr lvl="1"/>
            <a:r>
              <a:rPr lang="en-US" dirty="0" smtClean="0"/>
              <a:t>Structured </a:t>
            </a:r>
            <a:r>
              <a:rPr lang="en-US" dirty="0"/>
              <a:t>interview</a:t>
            </a:r>
          </a:p>
          <a:p>
            <a:pPr lvl="1"/>
            <a:r>
              <a:rPr lang="en-US" dirty="0"/>
              <a:t>Semi structured</a:t>
            </a:r>
          </a:p>
          <a:p>
            <a:pPr lvl="1"/>
            <a:r>
              <a:rPr lang="en-US" dirty="0"/>
              <a:t>Unstructured </a:t>
            </a:r>
            <a:endParaRPr lang="en-US" dirty="0" smtClean="0"/>
          </a:p>
          <a:p>
            <a:r>
              <a:rPr lang="en-US" dirty="0" smtClean="0"/>
              <a:t>Focus Groups:</a:t>
            </a:r>
            <a:endParaRPr lang="en-US" dirty="0"/>
          </a:p>
          <a:p>
            <a:r>
              <a:rPr lang="en-US" dirty="0" smtClean="0"/>
              <a:t>Same as interviews just more people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(Sounds a lot like AICE-psychology, doesn’t it?)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489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517" y="538776"/>
            <a:ext cx="10353762" cy="970450"/>
          </a:xfrm>
        </p:spPr>
        <p:txBody>
          <a:bodyPr/>
          <a:lstStyle/>
          <a:p>
            <a:r>
              <a:rPr lang="en-US" dirty="0" smtClean="0"/>
              <a:t>Analyzing Your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68" y="2368731"/>
            <a:ext cx="10353762" cy="4828902"/>
          </a:xfrm>
        </p:spPr>
        <p:txBody>
          <a:bodyPr/>
          <a:lstStyle/>
          <a:p>
            <a:r>
              <a:rPr lang="en-US" dirty="0" smtClean="0"/>
              <a:t>Building theory through interpretation:</a:t>
            </a:r>
          </a:p>
          <a:p>
            <a:pPr lvl="1"/>
            <a:r>
              <a:rPr lang="en-US" dirty="0" smtClean="0"/>
              <a:t>AICE wants </a:t>
            </a:r>
            <a:r>
              <a:rPr lang="en-US" dirty="0"/>
              <a:t>your theory to be a set of interrelated concepts and ideas that have a strong claim to being relevant as an explanation of what may be happening in terms of your research topic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Bringing it all together:</a:t>
            </a:r>
          </a:p>
        </p:txBody>
      </p:sp>
      <p:sp>
        <p:nvSpPr>
          <p:cNvPr id="4" name="Cloud 3"/>
          <p:cNvSpPr/>
          <p:nvPr/>
        </p:nvSpPr>
        <p:spPr>
          <a:xfrm>
            <a:off x="764792" y="4106887"/>
            <a:ext cx="1724297" cy="1060268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Identify </a:t>
            </a:r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1690673" y="4728464"/>
            <a:ext cx="1817670" cy="1108163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Evaluate </a:t>
            </a:r>
            <a:endParaRPr lang="en-US" dirty="0"/>
          </a:p>
        </p:txBody>
      </p:sp>
      <p:sp>
        <p:nvSpPr>
          <p:cNvPr id="13" name="Cloud 12"/>
          <p:cNvSpPr/>
          <p:nvPr/>
        </p:nvSpPr>
        <p:spPr>
          <a:xfrm>
            <a:off x="3148687" y="4396345"/>
            <a:ext cx="1590284" cy="1005561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Explain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4304219" y="4836755"/>
            <a:ext cx="1480457" cy="999872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 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5224998" y="4133225"/>
            <a:ext cx="1828800" cy="966651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Conclude</a:t>
            </a:r>
            <a:endParaRPr lang="en-US" dirty="0"/>
          </a:p>
        </p:txBody>
      </p:sp>
      <p:sp>
        <p:nvSpPr>
          <p:cNvPr id="20" name="Cloud 19"/>
          <p:cNvSpPr/>
          <p:nvPr/>
        </p:nvSpPr>
        <p:spPr>
          <a:xfrm>
            <a:off x="8143787" y="3870104"/>
            <a:ext cx="1645920" cy="966651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Infer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6078087" y="4635057"/>
            <a:ext cx="3448595" cy="1756705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Hypothesis/Theory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60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3" grpId="0" animBg="1"/>
      <p:bldP spid="16" grpId="0" animBg="1"/>
      <p:bldP spid="18" grpId="0" animBg="1"/>
      <p:bldP spid="2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The Actual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Do </a:t>
            </a:r>
            <a:r>
              <a:rPr lang="en-US" sz="2800" dirty="0" smtClean="0">
                <a:solidFill>
                  <a:srgbClr val="FF0000"/>
                </a:solidFill>
              </a:rPr>
              <a:t>NOT</a:t>
            </a:r>
            <a:r>
              <a:rPr lang="en-US" sz="2800" dirty="0" smtClean="0">
                <a:solidFill>
                  <a:schemeClr val="tx1"/>
                </a:solidFill>
              </a:rPr>
              <a:t> procrastinate </a:t>
            </a:r>
          </a:p>
          <a:p>
            <a:pPr marL="36900" indent="0">
              <a:buNone/>
            </a:pP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3325" y="2316479"/>
            <a:ext cx="3309862" cy="408355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 sure to plan out your essay. SCAFFOLD!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Give yourself enough time to write your essay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Write as many drafts as you can… there is always something in your writing you can improve. 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7262948" y="3910148"/>
            <a:ext cx="3039292" cy="2081349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Good Luck!</a:t>
            </a:r>
            <a:endParaRPr lang="en-US" sz="3600" dirty="0"/>
          </a:p>
        </p:txBody>
      </p:sp>
      <p:sp>
        <p:nvSpPr>
          <p:cNvPr id="6" name="Smiley Face 5"/>
          <p:cNvSpPr/>
          <p:nvPr/>
        </p:nvSpPr>
        <p:spPr>
          <a:xfrm>
            <a:off x="8499566" y="5434149"/>
            <a:ext cx="426720" cy="418011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140</TotalTime>
  <Words>766</Words>
  <Application>Microsoft Office PowerPoint</Application>
  <PresentationFormat>Widescreen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Parcel</vt:lpstr>
      <vt:lpstr>Paper 4: The Big Picture </vt:lpstr>
      <vt:lpstr>Selecting Your Topic </vt:lpstr>
      <vt:lpstr>Developing Your Research Question </vt:lpstr>
      <vt:lpstr>The Considerations Of The Research Design   ‘If we knew what it was we were doing, it would not be called research, would it?’ – Albert Einstein </vt:lpstr>
      <vt:lpstr>Reviewing The Literature </vt:lpstr>
      <vt:lpstr>Selecting Your Methods  Is it valid and reliable?</vt:lpstr>
      <vt:lpstr>The Fieldwork (Primary Data)</vt:lpstr>
      <vt:lpstr>Analyzing Your Data </vt:lpstr>
      <vt:lpstr>Writing The Actual Report </vt:lpstr>
      <vt:lpstr>Logs overview</vt:lpstr>
      <vt:lpstr>Tips and tricks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4: The Big Picture </dc:title>
  <dc:creator>BRETOI CHRISTINA NOEL</dc:creator>
  <cp:lastModifiedBy>BRETOI CHRISTINA NOEL</cp:lastModifiedBy>
  <cp:revision>25</cp:revision>
  <dcterms:created xsi:type="dcterms:W3CDTF">2017-04-12T12:20:45Z</dcterms:created>
  <dcterms:modified xsi:type="dcterms:W3CDTF">2017-04-28T12:53:03Z</dcterms:modified>
</cp:coreProperties>
</file>